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A4C114-B201-492F-90A4-0A21831E1B7A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E15326-088A-4175-B38D-68D5368364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A4C114-B201-492F-90A4-0A21831E1B7A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E15326-088A-4175-B38D-68D5368364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A4C114-B201-492F-90A4-0A21831E1B7A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E15326-088A-4175-B38D-68D5368364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A4C114-B201-492F-90A4-0A21831E1B7A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E15326-088A-4175-B38D-68D5368364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A4C114-B201-492F-90A4-0A21831E1B7A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E15326-088A-4175-B38D-68D5368364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A4C114-B201-492F-90A4-0A21831E1B7A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E15326-088A-4175-B38D-68D5368364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A4C114-B201-492F-90A4-0A21831E1B7A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E15326-088A-4175-B38D-68D5368364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A4C114-B201-492F-90A4-0A21831E1B7A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E15326-088A-4175-B38D-68D5368364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A4C114-B201-492F-90A4-0A21831E1B7A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E15326-088A-4175-B38D-68D5368364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A4C114-B201-492F-90A4-0A21831E1B7A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E15326-088A-4175-B38D-68D5368364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5A4C114-B201-492F-90A4-0A21831E1B7A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AE15326-088A-4175-B38D-68D5368364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5A4C114-B201-492F-90A4-0A21831E1B7A}" type="datetimeFigureOut">
              <a:rPr lang="ru-RU" smtClean="0"/>
              <a:pPr/>
              <a:t>20.01.2021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AE15326-088A-4175-B38D-68D5368364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ru.wikipedia.org/wiki/%D0%A4%D1%80%D0%B0%D0%BD%D1%86%D1%83%D0%B7%D1%81%D0%BA%D0%B8%D0%B9_%D1%8F%D0%B7%D1%8B%D0%BA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188640"/>
            <a:ext cx="7406640" cy="4248472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Социализация  и профориентация учащихся  в учебно-воспитательном процессе</a:t>
            </a:r>
            <a:endParaRPr lang="ru-RU" sz="5400" dirty="0"/>
          </a:p>
        </p:txBody>
      </p:sp>
      <p:pic>
        <p:nvPicPr>
          <p:cNvPr id="1027" name="Picture 3" descr="E:\ФОТКИ\даша коррекционка\практика в СССР 10 кл\DSC000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879271"/>
            <a:ext cx="3613077" cy="2710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2715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548680"/>
            <a:ext cx="7498080" cy="5699720"/>
          </a:xfrm>
        </p:spPr>
        <p:txBody>
          <a:bodyPr>
            <a:normAutofit/>
          </a:bodyPr>
          <a:lstStyle/>
          <a:p>
            <a:r>
              <a:rPr lang="ru-RU" sz="4000" dirty="0"/>
              <a:t>В настоящее время особого внимания заслуживает проблема социальной и профессиональной адаптации учащихся школы  </a:t>
            </a:r>
            <a:r>
              <a:rPr lang="en-US" sz="4000" dirty="0"/>
              <a:t>VIII</a:t>
            </a:r>
            <a:r>
              <a:rPr lang="ru-RU" sz="4000" dirty="0"/>
              <a:t> вида в современном </a:t>
            </a:r>
            <a:r>
              <a:rPr lang="ru-RU" sz="4000" dirty="0" smtClean="0"/>
              <a:t>социуме.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xmlns="" val="3350018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674642"/>
          </a:xfrm>
        </p:spPr>
        <p:txBody>
          <a:bodyPr>
            <a:noAutofit/>
          </a:bodyPr>
          <a:lstStyle/>
          <a:p>
            <a:r>
              <a:rPr lang="ru-RU" sz="4000" b="1" dirty="0">
                <a:effectLst/>
              </a:rPr>
              <a:t>Социализация</a:t>
            </a:r>
            <a:r>
              <a:rPr lang="ru-RU" sz="4000" dirty="0">
                <a:effectLst/>
              </a:rPr>
              <a:t> [от лат. </a:t>
            </a:r>
            <a:r>
              <a:rPr lang="ru-RU" sz="4000" dirty="0" err="1">
                <a:effectLst/>
              </a:rPr>
              <a:t>socialis</a:t>
            </a:r>
            <a:r>
              <a:rPr lang="ru-RU" sz="4000" dirty="0">
                <a:effectLst/>
              </a:rPr>
              <a:t> — общественный] </a:t>
            </a:r>
            <a:r>
              <a:rPr lang="ru-RU" sz="4000" dirty="0" smtClean="0">
                <a:effectLst/>
              </a:rPr>
              <a:t>—процесс </a:t>
            </a:r>
            <a:r>
              <a:rPr lang="ru-RU" sz="4000" dirty="0">
                <a:effectLst/>
              </a:rPr>
              <a:t>усвоения и овладения тем социальным опытом, который передается индивиду в ходе его взаимодействия и общения с социальным </a:t>
            </a:r>
            <a:r>
              <a:rPr lang="ru-RU" sz="4000" dirty="0" smtClean="0">
                <a:effectLst/>
              </a:rPr>
              <a:t>окружением.</a:t>
            </a:r>
            <a:endParaRPr lang="ru-RU" sz="4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64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25070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effectLst/>
              </a:rPr>
              <a:t>Профессиональная ориентация</a:t>
            </a:r>
            <a:r>
              <a:rPr lang="ru-RU" dirty="0">
                <a:effectLst/>
              </a:rPr>
              <a:t>, </a:t>
            </a:r>
            <a:r>
              <a:rPr lang="ru-RU" b="1" dirty="0">
                <a:effectLst/>
              </a:rPr>
              <a:t>профориентация</a:t>
            </a:r>
            <a:r>
              <a:rPr lang="ru-RU" dirty="0">
                <a:effectLst/>
              </a:rPr>
              <a:t>, </a:t>
            </a:r>
            <a:r>
              <a:rPr lang="ru-RU" b="1" dirty="0">
                <a:effectLst/>
              </a:rPr>
              <a:t>выбор профессии</a:t>
            </a:r>
            <a:r>
              <a:rPr lang="ru-RU" dirty="0">
                <a:effectLst/>
              </a:rPr>
              <a:t> или </a:t>
            </a:r>
            <a:r>
              <a:rPr lang="ru-RU" b="1" dirty="0">
                <a:effectLst/>
              </a:rPr>
              <a:t>ориентация на профессию</a:t>
            </a:r>
            <a:r>
              <a:rPr lang="ru-RU" dirty="0">
                <a:effectLst/>
              </a:rPr>
              <a:t> (лат. </a:t>
            </a:r>
            <a:r>
              <a:rPr lang="ru-RU" dirty="0" err="1">
                <a:effectLst/>
              </a:rPr>
              <a:t>professio</a:t>
            </a:r>
            <a:r>
              <a:rPr lang="ru-RU" dirty="0">
                <a:effectLst/>
              </a:rPr>
              <a:t> — род занятий и </a:t>
            </a:r>
            <a:r>
              <a:rPr lang="ru-RU" u="sng" dirty="0">
                <a:effectLst/>
                <a:hlinkClick r:id="rId2" tooltip="Французский язык"/>
              </a:rPr>
              <a:t>фр.</a:t>
            </a:r>
            <a:r>
              <a:rPr lang="ru-RU" dirty="0">
                <a:effectLst/>
              </a:rPr>
              <a:t> </a:t>
            </a:r>
            <a:r>
              <a:rPr lang="fr-FR" i="1" dirty="0">
                <a:effectLst/>
              </a:rPr>
              <a:t>orientation</a:t>
            </a:r>
            <a:r>
              <a:rPr lang="ru-RU" dirty="0">
                <a:effectLst/>
              </a:rPr>
              <a:t> — установка) — система мер, направленных на оказание помощи молодежи в выборе </a:t>
            </a:r>
            <a:r>
              <a:rPr lang="ru-RU" dirty="0" smtClean="0">
                <a:effectLst/>
              </a:rPr>
              <a:t>профессии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97428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548680"/>
            <a:ext cx="7498080" cy="5699720"/>
          </a:xfrm>
        </p:spPr>
        <p:txBody>
          <a:bodyPr/>
          <a:lstStyle/>
          <a:p>
            <a:r>
              <a:rPr lang="ru-RU" sz="3600" dirty="0"/>
              <a:t>В центре внимания находится социализация ребенка, его успешная интеграция в общество. </a:t>
            </a:r>
            <a:endParaRPr lang="ru-RU" sz="3600" dirty="0" smtClean="0"/>
          </a:p>
          <a:p>
            <a:endParaRPr lang="ru-RU" sz="3600" dirty="0"/>
          </a:p>
          <a:p>
            <a:r>
              <a:rPr lang="ru-RU" sz="3600" dirty="0" smtClean="0"/>
              <a:t>К </a:t>
            </a:r>
            <a:r>
              <a:rPr lang="ru-RU" sz="3600" dirty="0"/>
              <a:t>важнейшим задачам деятельности  педагога относится  помощь в развитии, воспитании, образовании, профессиональном становлении.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3747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404664"/>
            <a:ext cx="7848872" cy="5843736"/>
          </a:xfrm>
        </p:spPr>
        <p:txBody>
          <a:bodyPr>
            <a:normAutofit/>
          </a:bodyPr>
          <a:lstStyle/>
          <a:p>
            <a:r>
              <a:rPr lang="ru-RU" dirty="0"/>
              <a:t>Ориентация на профессиональный труд и выбор своего </a:t>
            </a:r>
            <a:r>
              <a:rPr lang="ru-RU" dirty="0" smtClean="0"/>
              <a:t>профессионального </a:t>
            </a:r>
            <a:r>
              <a:rPr lang="ru-RU" dirty="0"/>
              <a:t>будущего должна выступать как неотъемлемая часть всего учебно-воспитательного процесса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Школа призвана помочь учащимся в их профессиональном определении и выбора профессии с учетом индивидуальных особенностей, склонностей и востребованности на рынке труда.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4055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87624" y="188640"/>
            <a:ext cx="7651576" cy="6552728"/>
          </a:xfrm>
        </p:spPr>
        <p:txBody>
          <a:bodyPr>
            <a:normAutofit fontScale="92500" lnSpcReduction="20000"/>
          </a:bodyPr>
          <a:lstStyle/>
          <a:p>
            <a:r>
              <a:rPr lang="ru-RU" u="sng" dirty="0" smtClean="0"/>
              <a:t>Проблемы</a:t>
            </a:r>
            <a:r>
              <a:rPr lang="ru-RU" u="sng" dirty="0"/>
              <a:t>, которые являются характерными для всех учащихся с ОВЗ: </a:t>
            </a:r>
          </a:p>
          <a:p>
            <a:pPr marL="484632" lvl="0" indent="-457200">
              <a:buFont typeface="Arial" panose="020B0604020202020204" pitchFamily="34" charset="0"/>
              <a:buChar char="•"/>
            </a:pPr>
            <a:r>
              <a:rPr lang="ru-RU" dirty="0"/>
              <a:t>заниженный уровень жизненных притязаний, низкую способность к условиям жизнедеятельности вне школы;</a:t>
            </a:r>
          </a:p>
          <a:p>
            <a:pPr marL="484632" lvl="0" indent="-457200">
              <a:buFont typeface="Arial" panose="020B0604020202020204" pitchFamily="34" charset="0"/>
              <a:buChar char="•"/>
            </a:pPr>
            <a:r>
              <a:rPr lang="ru-RU" dirty="0"/>
              <a:t>неадекватностью самооценки: у некоторых явно завышены профессиональная самооценка. Они претендуют даже на профессии, связанные с интеллектуальным трудом, вследствие этого профессиональные намерения расходятся с возможностями овладения профессией.</a:t>
            </a:r>
          </a:p>
          <a:p>
            <a:pPr marL="484632" lvl="0" indent="-457200">
              <a:buFont typeface="Arial" panose="020B0604020202020204" pitchFamily="34" charset="0"/>
              <a:buChar char="•"/>
            </a:pPr>
            <a:r>
              <a:rPr lang="ru-RU" dirty="0"/>
              <a:t>бедность жизненного опыта, ограниченностью знаний;</a:t>
            </a:r>
          </a:p>
          <a:p>
            <a:pPr marL="484632" lvl="0" indent="-457200">
              <a:buFont typeface="Arial" panose="020B0604020202020204" pitchFamily="34" charset="0"/>
              <a:buChar char="•"/>
            </a:pPr>
            <a:r>
              <a:rPr lang="ru-RU" dirty="0" err="1"/>
              <a:t>несфомированность</a:t>
            </a:r>
            <a:r>
              <a:rPr lang="ru-RU" dirty="0"/>
              <a:t> социальных компетенций данной категории детей;</a:t>
            </a:r>
          </a:p>
          <a:p>
            <a:pPr marL="484632" lvl="0" indent="-457200">
              <a:buFont typeface="Arial" panose="020B0604020202020204" pitchFamily="34" charset="0"/>
              <a:buChar char="•"/>
            </a:pPr>
            <a:r>
              <a:rPr lang="ru-RU" dirty="0"/>
              <a:t>школьникам не известны собственные возможности и данные о профессиональной пригодности к тому или иному виду труда;</a:t>
            </a:r>
          </a:p>
          <a:p>
            <a:pPr marL="484632" indent="-457200">
              <a:buFont typeface="Arial" panose="020B0604020202020204" pitchFamily="34" charset="0"/>
              <a:buChar char="•"/>
            </a:pPr>
            <a:r>
              <a:rPr lang="ru-RU" dirty="0"/>
              <a:t>учащиеся не проявляют устойчивого интереса к изучаемой профессии</a:t>
            </a:r>
          </a:p>
        </p:txBody>
      </p:sp>
    </p:spTree>
    <p:extLst>
      <p:ext uri="{BB962C8B-B14F-4D97-AF65-F5344CB8AC3E}">
        <p14:creationId xmlns:p14="http://schemas.microsoft.com/office/powerpoint/2010/main" xmlns="" val="264658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88640"/>
            <a:ext cx="7406640" cy="6552728"/>
          </a:xfrm>
        </p:spPr>
        <p:txBody>
          <a:bodyPr>
            <a:normAutofit/>
          </a:bodyPr>
          <a:lstStyle/>
          <a:p>
            <a:r>
              <a:rPr lang="ru-RU" b="1" dirty="0"/>
              <a:t>Формы и методы адаптации </a:t>
            </a:r>
            <a:r>
              <a:rPr lang="ru-RU" b="1" dirty="0" smtClean="0"/>
              <a:t>используемые </a:t>
            </a:r>
            <a:r>
              <a:rPr lang="ru-RU" b="1" dirty="0"/>
              <a:t>в учебно-воспитательном процессе:</a:t>
            </a:r>
            <a:endParaRPr lang="ru-RU" dirty="0"/>
          </a:p>
          <a:p>
            <a:pPr lvl="0"/>
            <a:r>
              <a:rPr lang="ru-RU" sz="3200" dirty="0"/>
              <a:t>тренинги;</a:t>
            </a:r>
          </a:p>
          <a:p>
            <a:pPr lvl="0"/>
            <a:r>
              <a:rPr lang="ru-RU" sz="3200" dirty="0"/>
              <a:t>индивидуальные задания;</a:t>
            </a:r>
          </a:p>
          <a:p>
            <a:pPr lvl="0"/>
            <a:r>
              <a:rPr lang="ru-RU" sz="3200" dirty="0"/>
              <a:t> </a:t>
            </a:r>
            <a:r>
              <a:rPr lang="ru-RU" sz="3200" dirty="0" err="1"/>
              <a:t>профдиагностика</a:t>
            </a:r>
            <a:r>
              <a:rPr lang="ru-RU" sz="3200" dirty="0"/>
              <a:t>;</a:t>
            </a:r>
          </a:p>
          <a:p>
            <a:pPr lvl="0"/>
            <a:r>
              <a:rPr lang="ru-RU" sz="3200" dirty="0" err="1"/>
              <a:t>профконсулътации</a:t>
            </a:r>
            <a:r>
              <a:rPr lang="ru-RU" sz="3200" dirty="0"/>
              <a:t>; </a:t>
            </a:r>
          </a:p>
          <a:p>
            <a:pPr lvl="0"/>
            <a:r>
              <a:rPr lang="ru-RU" sz="3200" dirty="0" err="1"/>
              <a:t>профориентационные</a:t>
            </a:r>
            <a:r>
              <a:rPr lang="ru-RU" sz="3200" dirty="0"/>
              <a:t> уроки;</a:t>
            </a:r>
          </a:p>
          <a:p>
            <a:pPr lvl="0"/>
            <a:r>
              <a:rPr lang="ru-RU" sz="3200" dirty="0" err="1"/>
              <a:t>профессиографические</a:t>
            </a:r>
            <a:r>
              <a:rPr lang="ru-RU" sz="3200" dirty="0"/>
              <a:t> игры;</a:t>
            </a:r>
          </a:p>
          <a:p>
            <a:pPr lvl="0"/>
            <a:r>
              <a:rPr lang="ru-RU" sz="3200" dirty="0" err="1"/>
              <a:t>профвстречи</a:t>
            </a:r>
            <a:r>
              <a:rPr lang="ru-RU" sz="3200" dirty="0"/>
              <a:t>;</a:t>
            </a:r>
          </a:p>
          <a:p>
            <a:pPr lvl="0"/>
            <a:r>
              <a:rPr lang="ru-RU" sz="3200" dirty="0" err="1"/>
              <a:t>профэкскурсии</a:t>
            </a:r>
            <a:r>
              <a:rPr lang="ru-RU" sz="3200" dirty="0"/>
              <a:t>; </a:t>
            </a:r>
          </a:p>
          <a:p>
            <a:pPr lvl="0"/>
            <a:r>
              <a:rPr lang="ru-RU" sz="3200" dirty="0"/>
              <a:t>профильное обучение;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87032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548680"/>
            <a:ext cx="7406640" cy="2592288"/>
          </a:xfrm>
        </p:spPr>
        <p:txBody>
          <a:bodyPr/>
          <a:lstStyle/>
          <a:p>
            <a:r>
              <a:rPr lang="ru-RU" dirty="0"/>
              <a:t>В систему </a:t>
            </a:r>
            <a:r>
              <a:rPr lang="ru-RU" dirty="0" err="1"/>
              <a:t>профориентационной</a:t>
            </a:r>
            <a:r>
              <a:rPr lang="ru-RU" dirty="0"/>
              <a:t> деятельности школы входит также и работа с родителями по подготовке учащихся к правильному выбору профессии.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2031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548680"/>
            <a:ext cx="7406640" cy="3053984"/>
          </a:xfrm>
        </p:spPr>
        <p:txBody>
          <a:bodyPr>
            <a:normAutofit/>
          </a:bodyPr>
          <a:lstStyle/>
          <a:p>
            <a:r>
              <a:rPr lang="ru-RU" sz="3600" dirty="0"/>
              <a:t>Общешкольной задачей трудового обучения в нашей школе является подготовка учащихся к участию в производительном труде в составе обычных трудовых коллективов. </a:t>
            </a:r>
          </a:p>
        </p:txBody>
      </p:sp>
      <p:pic>
        <p:nvPicPr>
          <p:cNvPr id="2052" name="Picture 4" descr="E:\ФОТКИ\даша коррекционка\практика в СССР 10 кл\DSC000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428999"/>
            <a:ext cx="3888432" cy="2916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7950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476672"/>
            <a:ext cx="7406640" cy="3528392"/>
          </a:xfrm>
        </p:spPr>
        <p:txBody>
          <a:bodyPr>
            <a:normAutofit/>
          </a:bodyPr>
          <a:lstStyle/>
          <a:p>
            <a:r>
              <a:rPr lang="ru-RU" dirty="0"/>
              <a:t>В нашей школе создана хорошая материальная база по трудовой подготовке, учащиеся занимаются в учебных мастерских различных профилей:  швейная мастерская, столярная мастерская, штукатурно-малярная, обувное дело и младший обслуживающий персонал,  которые оснащены инструментами, техническими  устройствами. </a:t>
            </a:r>
          </a:p>
        </p:txBody>
      </p:sp>
      <p:pic>
        <p:nvPicPr>
          <p:cNvPr id="3074" name="Picture 2" descr="E:\ФОТКИ\даша коррекционка\труды\DSC031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868487"/>
            <a:ext cx="3816424" cy="254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E:\ФОТКИ\даша коррекционка\труды\14-03-12 6 класс\DSC0003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181" t="5941" r="16290"/>
          <a:stretch/>
        </p:blipFill>
        <p:spPr bwMode="auto">
          <a:xfrm>
            <a:off x="5652120" y="3446410"/>
            <a:ext cx="2903739" cy="298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2230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88640"/>
            <a:ext cx="7406640" cy="3816424"/>
          </a:xfrm>
        </p:spPr>
        <p:txBody>
          <a:bodyPr>
            <a:normAutofit fontScale="92500"/>
          </a:bodyPr>
          <a:lstStyle/>
          <a:p>
            <a:r>
              <a:rPr lang="ru-RU" sz="3600" dirty="0"/>
              <a:t>Учащиеся старших классов применяют полученные теоретические знания на профессионально-трудовом обучении и практические умения во время производственной практики на предприятиях и организациях города.</a:t>
            </a:r>
          </a:p>
          <a:p>
            <a:endParaRPr lang="ru-RU" dirty="0"/>
          </a:p>
        </p:txBody>
      </p:sp>
      <p:pic>
        <p:nvPicPr>
          <p:cNvPr id="4098" name="Picture 2" descr="E:\ФОТКИ\даша коррекционка\труды\DSC032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787940" y="3774277"/>
            <a:ext cx="3368145" cy="2245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E:\ФОТКИ\даша коррекционка\10 класс практика\DSC055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3669" y="3766267"/>
            <a:ext cx="4222069" cy="281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4011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0"/>
            <a:ext cx="7406640" cy="3501008"/>
          </a:xfrm>
        </p:spPr>
        <p:txBody>
          <a:bodyPr>
            <a:normAutofit/>
          </a:bodyPr>
          <a:lstStyle/>
          <a:p>
            <a:r>
              <a:rPr lang="ru-RU" dirty="0">
                <a:effectLst/>
              </a:rPr>
              <a:t>П</a:t>
            </a:r>
            <a:r>
              <a:rPr lang="ru-RU" dirty="0" smtClean="0">
                <a:effectLst/>
              </a:rPr>
              <a:t>риобщение </a:t>
            </a:r>
            <a:r>
              <a:rPr lang="ru-RU" dirty="0">
                <a:effectLst/>
              </a:rPr>
              <a:t>к профессии - дело трудное и кропотливое. </a:t>
            </a: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Это </a:t>
            </a:r>
            <a:r>
              <a:rPr lang="ru-RU" dirty="0">
                <a:effectLst/>
              </a:rPr>
              <a:t>не мероприятие, а </a:t>
            </a:r>
            <a:r>
              <a:rPr lang="ru-RU" dirty="0" smtClean="0">
                <a:effectLst/>
              </a:rPr>
              <a:t>                                             ежедневная </a:t>
            </a:r>
            <a:r>
              <a:rPr lang="ru-RU" dirty="0">
                <a:effectLst/>
              </a:rPr>
              <a:t>работа. </a:t>
            </a:r>
            <a:endParaRPr lang="ru-RU" dirty="0"/>
          </a:p>
        </p:txBody>
      </p:sp>
      <p:pic>
        <p:nvPicPr>
          <p:cNvPr id="5122" name="Picture 2" descr="E:\ФОТКИ\даша коррекционка\практика в СССР 10 кл\DSC0009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772"/>
          <a:stretch/>
        </p:blipFill>
        <p:spPr bwMode="auto">
          <a:xfrm>
            <a:off x="2987824" y="3573016"/>
            <a:ext cx="4074791" cy="291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6593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261</TotalTime>
  <Words>383</Words>
  <Application>Microsoft Office PowerPoint</Application>
  <PresentationFormat>Экран (4:3)</PresentationFormat>
  <Paragraphs>31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Солнцестояние</vt:lpstr>
      <vt:lpstr>Социализация  и профориентация учащихся  в учебно-воспитательном процессе</vt:lpstr>
      <vt:lpstr>Слайд 2</vt:lpstr>
      <vt:lpstr>Социализация [от лат. socialis — общественный] —процесс усвоения и овладения тем социальным опытом, который передается индивиду в ходе его взаимодействия и общения с социальным окружением.</vt:lpstr>
      <vt:lpstr>Профессиональная ориентация, профориентация, выбор профессии или ориентация на профессию (лат. professio — род занятий и фр. orientation — установка) — система мер, направленных на оказание помощи молодежи в выборе профессии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Приобщение к профессии - дело трудное и кропотливое.   Это не мероприятие, а                                              ежедневная работа.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Социализация  и профориентация учащихся  в учебно-воспитательном процессе</dc:title>
  <dc:creator>RomSHu</dc:creator>
  <cp:lastModifiedBy>user</cp:lastModifiedBy>
  <cp:revision>7</cp:revision>
  <dcterms:created xsi:type="dcterms:W3CDTF">2014-03-23T06:46:38Z</dcterms:created>
  <dcterms:modified xsi:type="dcterms:W3CDTF">2021-01-20T17:43:37Z</dcterms:modified>
</cp:coreProperties>
</file>